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12"/>
  </p:notesMasterIdLst>
  <p:sldIdLst>
    <p:sldId id="256" r:id="rId3"/>
    <p:sldId id="257" r:id="rId4"/>
    <p:sldId id="258" r:id="rId5"/>
    <p:sldId id="259" r:id="rId6"/>
    <p:sldId id="260" r:id="rId7"/>
    <p:sldId id="263" r:id="rId8"/>
    <p:sldId id="264" r:id="rId9"/>
    <p:sldId id="265" r:id="rId10"/>
    <p:sldId id="266" r:id="rId11"/>
  </p:sldIdLst>
  <p:sldSz cx="12192000" cy="6858000"/>
  <p:notesSz cx="6858000" cy="9144000"/>
  <p:embeddedFontLst>
    <p:embeddedFont>
      <p:font typeface="Comic Sans MS" panose="030F0902030302020204" pitchFamily="66" charset="0"/>
      <p:regular r:id="rId13"/>
    </p:embeddedFont>
    <p:embeddedFont>
      <p:font typeface="Consolas" panose="020B0609020204030204" pitchFamily="49" charset="0"/>
      <p:regular r:id="rId14"/>
      <p:bold r:id="rId15"/>
      <p:italic r:id="rId16"/>
      <p:boldItalic r:id="rId17"/>
    </p:embeddedFont>
    <p:embeddedFont>
      <p:font typeface="EB Garamond" pitchFamily="2" charset="0"/>
      <p:regular r:id="rId18"/>
      <p:bold r:id="rId19"/>
      <p:italic r:id="rId20"/>
      <p:boldItalic r:id="rId21"/>
    </p:embeddedFont>
    <p:embeddedFont>
      <p:font typeface="Spectral" panose="02020502060000000000" pitchFamily="18" charset="77"/>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h4ds6lGtZjAu/QgrwsA2/UPRSbn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58"/>
  </p:normalViewPr>
  <p:slideViewPr>
    <p:cSldViewPr snapToGrid="0">
      <p:cViewPr varScale="1">
        <p:scale>
          <a:sx n="120" d="100"/>
          <a:sy n="120" d="100"/>
        </p:scale>
        <p:origin x="8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2.fntdata"/><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font" Target="fonts/font7.fntdata"/><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30" Type="http://schemas.openxmlformats.org/officeDocument/2006/relationships/presProps" Target="presProps.xml"/></Relationships>
</file>

<file path=ppt/media/image1.gif>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1" name="Google Shape;16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d40096c95c_0_1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 name="Google Shape;165;g2d40096c95c_0_17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r>
              <a:rPr lang="en-GB"/>
              <a:t>https://ctf.hackthebox.com/event/details/hack-the-boo-2024-practice-1811</a:t>
            </a:r>
            <a:endParaRPr/>
          </a:p>
        </p:txBody>
      </p:sp>
      <p:sp>
        <p:nvSpPr>
          <p:cNvPr id="166" name="Google Shape;166;g2d40096c95c_0_17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30a1e5d8e44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g30a1e5d8e44_0_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sz="1100" b="1" u="sng">
                <a:latin typeface="Arial"/>
                <a:ea typeface="Arial"/>
                <a:cs typeface="Arial"/>
                <a:sym typeface="Arial"/>
              </a:rPr>
              <a:t>INVITING ALL CURRENT STUDENTS!</a:t>
            </a:r>
            <a:endParaRPr sz="1100" b="1" u="sng">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GB" sz="1100">
                <a:latin typeface="Arial"/>
                <a:ea typeface="Arial"/>
                <a:cs typeface="Arial"/>
                <a:sym typeface="Arial"/>
              </a:rPr>
              <a:t>We are excited to announce that we have secured an excellent opportunity to gain insider knowledge from 3 leading companies in the computing and software engineering industry:</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GB" sz="1100">
                <a:latin typeface="Arial"/>
                <a:ea typeface="Arial"/>
                <a:cs typeface="Arial"/>
                <a:sym typeface="Arial"/>
              </a:rPr>
              <a:t>JLR – Jaguar Land Rover</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GB" sz="1100">
                <a:latin typeface="Arial"/>
                <a:ea typeface="Arial"/>
                <a:cs typeface="Arial"/>
                <a:sym typeface="Arial"/>
              </a:rPr>
              <a:t>Creative Collaborators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GB" sz="1100">
                <a:latin typeface="Arial"/>
                <a:ea typeface="Arial"/>
                <a:cs typeface="Arial"/>
                <a:sym typeface="Arial"/>
              </a:rPr>
              <a:t>Peregrine</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GB" sz="1100">
                <a:latin typeface="Arial"/>
                <a:ea typeface="Arial"/>
                <a:cs typeface="Arial"/>
                <a:sym typeface="Arial"/>
              </a:rPr>
              <a:t>In this interactive two-part session, you will hear first-hand from industry professionals as they share their personal career journeys so get inspired and learn about their experiences, challenges, successes and how they navigated the industry to achieve their goals. </a:t>
            </a:r>
            <a:r>
              <a:rPr lang="en-GB" sz="1100" b="1">
                <a:latin typeface="Arial"/>
                <a:ea typeface="Arial"/>
                <a:cs typeface="Arial"/>
                <a:sym typeface="Arial"/>
              </a:rPr>
              <a:t>All companies have live tech relevant placement and graduate roles, looking to fast track students, so through this event, you could land your next role!</a:t>
            </a:r>
            <a:endParaRPr sz="11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GB" sz="1100">
                <a:latin typeface="Arial"/>
                <a:ea typeface="Arial"/>
                <a:cs typeface="Arial"/>
                <a:sym typeface="Arial"/>
              </a:rPr>
              <a:t>During this session you can:</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GB" sz="1100">
                <a:latin typeface="Arial"/>
                <a:ea typeface="Arial"/>
                <a:cs typeface="Arial"/>
                <a:sym typeface="Arial"/>
              </a:rPr>
              <a:t>Receive invaluable career advice and tips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GB" sz="1100">
                <a:latin typeface="Arial"/>
                <a:ea typeface="Arial"/>
                <a:cs typeface="Arial"/>
                <a:sym typeface="Arial"/>
              </a:rPr>
              <a:t>Participate in a Q&amp;A with recruiters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GB" sz="1100">
                <a:latin typeface="Arial"/>
                <a:ea typeface="Arial"/>
                <a:cs typeface="Arial"/>
                <a:sym typeface="Arial"/>
              </a:rPr>
              <a:t>Learn about the recruitment process and what employers are looking for</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GB" sz="1100">
                <a:latin typeface="Arial"/>
                <a:ea typeface="Arial"/>
                <a:cs typeface="Arial"/>
                <a:sym typeface="Arial"/>
              </a:rPr>
              <a:t>Engage in real life scenarios, where you will practise recruitment processes led by the recruiters, with the potential of being talent spotted</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GB" sz="1100">
                <a:latin typeface="Arial"/>
                <a:ea typeface="Arial"/>
                <a:cs typeface="Arial"/>
                <a:sym typeface="Arial"/>
              </a:rPr>
              <a:t>There’s more! By joining this event you may have the opportunity to get yourself recruited as Creative Collaborators are on the lookout for an intern – this could be your chance to stand out, showcase your skills and fast track your career with real life experience.</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GB" sz="1100">
                <a:latin typeface="Arial"/>
                <a:ea typeface="Arial"/>
                <a:cs typeface="Arial"/>
                <a:sym typeface="Arial"/>
              </a:rPr>
              <a:t>Enhance your employability and don’t miss out on their wisdom to get yourself recruited directly from the industry.</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GB" sz="1100" b="1">
                <a:latin typeface="Arial"/>
                <a:ea typeface="Arial"/>
                <a:cs typeface="Arial"/>
                <a:sym typeface="Arial"/>
              </a:rPr>
              <a:t>Time:</a:t>
            </a:r>
            <a:r>
              <a:rPr lang="en-GB" sz="1100">
                <a:latin typeface="Arial"/>
                <a:ea typeface="Arial"/>
                <a:cs typeface="Arial"/>
                <a:sym typeface="Arial"/>
              </a:rPr>
              <a:t> 1PM-4PM – FREE LUNCH INCLUDED!</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GB" sz="1100" b="1">
                <a:latin typeface="Arial"/>
                <a:ea typeface="Arial"/>
                <a:cs typeface="Arial"/>
                <a:sym typeface="Arial"/>
              </a:rPr>
              <a:t>Date:</a:t>
            </a:r>
            <a:r>
              <a:rPr lang="en-GB" sz="1100">
                <a:latin typeface="Arial"/>
                <a:ea typeface="Arial"/>
                <a:cs typeface="Arial"/>
                <a:sym typeface="Arial"/>
              </a:rPr>
              <a:t> Thursday 17</a:t>
            </a:r>
            <a:r>
              <a:rPr lang="en-GB" sz="1100" baseline="30000">
                <a:latin typeface="Arial"/>
                <a:ea typeface="Arial"/>
                <a:cs typeface="Arial"/>
                <a:sym typeface="Arial"/>
              </a:rPr>
              <a:t>th</a:t>
            </a:r>
            <a:r>
              <a:rPr lang="en-GB" sz="1100">
                <a:latin typeface="Arial"/>
                <a:ea typeface="Arial"/>
                <a:cs typeface="Arial"/>
                <a:sym typeface="Arial"/>
              </a:rPr>
              <a:t> October</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GB" sz="1100" b="1">
                <a:latin typeface="Arial"/>
                <a:ea typeface="Arial"/>
                <a:cs typeface="Arial"/>
                <a:sym typeface="Arial"/>
              </a:rPr>
              <a:t>Location:</a:t>
            </a:r>
            <a:r>
              <a:rPr lang="en-GB" sz="1100">
                <a:latin typeface="Arial"/>
                <a:ea typeface="Arial"/>
                <a:cs typeface="Arial"/>
                <a:sym typeface="Arial"/>
              </a:rPr>
              <a:t> Queens 0.13</a:t>
            </a:r>
            <a:endParaRPr sz="1100">
              <a:latin typeface="Arial"/>
              <a:ea typeface="Arial"/>
              <a:cs typeface="Arial"/>
              <a:sym typeface="Arial"/>
            </a:endParaRPr>
          </a:p>
          <a:p>
            <a:pPr marL="171450" lvl="0" indent="-95250" algn="l" rtl="0">
              <a:lnSpc>
                <a:spcPct val="100000"/>
              </a:lnSpc>
              <a:spcBef>
                <a:spcPts val="600"/>
              </a:spcBef>
              <a:spcAft>
                <a:spcPts val="0"/>
              </a:spcAft>
              <a:buClr>
                <a:schemeClr val="dk1"/>
              </a:buClr>
              <a:buSzPts val="1200"/>
              <a:buFont typeface="Arial"/>
              <a:buNone/>
            </a:pPr>
            <a:endParaRPr/>
          </a:p>
        </p:txBody>
      </p:sp>
      <p:sp>
        <p:nvSpPr>
          <p:cNvPr id="177" name="Google Shape;177;g30a1e5d8e44_0_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06c01dda16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g306c01dda16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r>
              <a:rPr lang="en-GB"/>
              <a:t>Firebug student discount is all week and not just when we go out as a society </a:t>
            </a:r>
            <a:endParaRPr/>
          </a:p>
          <a:p>
            <a:pPr marL="171450" lvl="0" indent="-95250" algn="l" rtl="0">
              <a:lnSpc>
                <a:spcPct val="100000"/>
              </a:lnSpc>
              <a:spcBef>
                <a:spcPts val="0"/>
              </a:spcBef>
              <a:spcAft>
                <a:spcPts val="0"/>
              </a:spcAft>
              <a:buClr>
                <a:schemeClr val="dk1"/>
              </a:buClr>
              <a:buSzPts val="1200"/>
              <a:buFont typeface="Arial"/>
              <a:buNone/>
            </a:pPr>
            <a:endParaRPr/>
          </a:p>
          <a:p>
            <a:pPr marL="171450" lvl="0" indent="-95250" algn="l" rtl="0">
              <a:lnSpc>
                <a:spcPct val="100000"/>
              </a:lnSpc>
              <a:spcBef>
                <a:spcPts val="0"/>
              </a:spcBef>
              <a:spcAft>
                <a:spcPts val="0"/>
              </a:spcAft>
              <a:buClr>
                <a:schemeClr val="dk1"/>
              </a:buClr>
              <a:buSzPts val="1200"/>
              <a:buFont typeface="Arial"/>
              <a:buNone/>
            </a:pPr>
            <a:r>
              <a:rPr lang="en-GB"/>
              <a:t>For SU reasons mosh is not official hackers social</a:t>
            </a:r>
            <a:endParaRPr/>
          </a:p>
        </p:txBody>
      </p:sp>
      <p:sp>
        <p:nvSpPr>
          <p:cNvPr id="184" name="Google Shape;184;g306c01dda16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308c0d0a792_0_3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g308c0d0a792_0_3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0" name="Google Shape;190;g308c0d0a792_0_30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08c0d0a792_0_2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2" name="Google Shape;232;g308c0d0a792_0_2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3" name="Google Shape;233;g308c0d0a792_0_28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GB"/>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08c0d0a792_0_2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1" name="Google Shape;241;g308c0d0a792_0_29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GB"/>
              <a:t>Javascript - web programming language. Runs in the browser and allows for changes to websites.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GB"/>
              <a:t>TTPs - Tools, Tactics, and Procedures. Name given to the 3 things that threat actors (hackers) have in their arsenal</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GB"/>
              <a:t>E.g. Tool: nmap, Tactic: Reconnaissance. Procedure: Active scanning</a:t>
            </a:r>
            <a:endParaRPr/>
          </a:p>
        </p:txBody>
      </p:sp>
      <p:sp>
        <p:nvSpPr>
          <p:cNvPr id="242" name="Google Shape;242;g308c0d0a792_0_29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GB"/>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d40096c95c_0_2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g2d40096c95c_0_26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2" name="Google Shape;252;g2d40096c95c_0_26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GB"/>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08c0d0a792_0_3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1" name="Google Shape;261;g308c0d0a792_0_35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2" name="Google Shape;262;g308c0d0a792_0_35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4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4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4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4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4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4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4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0"/>
        <p:cNvGrpSpPr/>
        <p:nvPr/>
      </p:nvGrpSpPr>
      <p:grpSpPr>
        <a:xfrm>
          <a:off x="0" y="0"/>
          <a:ext cx="0" cy="0"/>
          <a:chOff x="0" y="0"/>
          <a:chExt cx="0" cy="0"/>
        </a:xfrm>
      </p:grpSpPr>
      <p:sp>
        <p:nvSpPr>
          <p:cNvPr id="91" name="Google Shape;91;p24"/>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4"/>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93" name="Google Shape;93;p2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2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2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6"/>
        <p:cNvGrpSpPr/>
        <p:nvPr/>
      </p:nvGrpSpPr>
      <p:grpSpPr>
        <a:xfrm>
          <a:off x="0" y="0"/>
          <a:ext cx="0" cy="0"/>
          <a:chOff x="0" y="0"/>
          <a:chExt cx="0" cy="0"/>
        </a:xfrm>
      </p:grpSpPr>
      <p:sp>
        <p:nvSpPr>
          <p:cNvPr id="97" name="Google Shape;97;p2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9" name="Google Shape;99;p2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2"/>
        <p:cNvGrpSpPr/>
        <p:nvPr/>
      </p:nvGrpSpPr>
      <p:grpSpPr>
        <a:xfrm>
          <a:off x="0" y="0"/>
          <a:ext cx="0" cy="0"/>
          <a:chOff x="0" y="0"/>
          <a:chExt cx="0" cy="0"/>
        </a:xfrm>
      </p:grpSpPr>
      <p:sp>
        <p:nvSpPr>
          <p:cNvPr id="103" name="Google Shape;103;p2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6"/>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5" name="Google Shape;105;p26"/>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6" name="Google Shape;106;p2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2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 name="Google Shape;108;p2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9"/>
        <p:cNvGrpSpPr/>
        <p:nvPr/>
      </p:nvGrpSpPr>
      <p:grpSpPr>
        <a:xfrm>
          <a:off x="0" y="0"/>
          <a:ext cx="0" cy="0"/>
          <a:chOff x="0" y="0"/>
          <a:chExt cx="0" cy="0"/>
        </a:xfrm>
      </p:grpSpPr>
      <p:sp>
        <p:nvSpPr>
          <p:cNvPr id="110" name="Google Shape;110;p27"/>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7"/>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12" name="Google Shape;112;p2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2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2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5"/>
        <p:cNvGrpSpPr/>
        <p:nvPr/>
      </p:nvGrpSpPr>
      <p:grpSpPr>
        <a:xfrm>
          <a:off x="0" y="0"/>
          <a:ext cx="0" cy="0"/>
          <a:chOff x="0" y="0"/>
          <a:chExt cx="0" cy="0"/>
        </a:xfrm>
      </p:grpSpPr>
      <p:sp>
        <p:nvSpPr>
          <p:cNvPr id="116" name="Google Shape;116;p28"/>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28"/>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18" name="Google Shape;118;p28"/>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p28"/>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0" name="Google Shape;120;p28"/>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1" name="Google Shape;121;p2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2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2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4"/>
        <p:cNvGrpSpPr/>
        <p:nvPr/>
      </p:nvGrpSpPr>
      <p:grpSpPr>
        <a:xfrm>
          <a:off x="0" y="0"/>
          <a:ext cx="0" cy="0"/>
          <a:chOff x="0" y="0"/>
          <a:chExt cx="0" cy="0"/>
        </a:xfrm>
      </p:grpSpPr>
      <p:sp>
        <p:nvSpPr>
          <p:cNvPr id="125" name="Google Shape;125;p2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2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2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 name="Google Shape;128;p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30"/>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0"/>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0"/>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3"/>
        <p:cNvGrpSpPr/>
        <p:nvPr/>
      </p:nvGrpSpPr>
      <p:grpSpPr>
        <a:xfrm>
          <a:off x="0" y="0"/>
          <a:ext cx="0" cy="0"/>
          <a:chOff x="0" y="0"/>
          <a:chExt cx="0" cy="0"/>
        </a:xfrm>
      </p:grpSpPr>
      <p:sp>
        <p:nvSpPr>
          <p:cNvPr id="134" name="Google Shape;134;p31"/>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31"/>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36" name="Google Shape;136;p31"/>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37" name="Google Shape;137;p3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3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3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40"/>
        <p:cNvGrpSpPr/>
        <p:nvPr/>
      </p:nvGrpSpPr>
      <p:grpSpPr>
        <a:xfrm>
          <a:off x="0" y="0"/>
          <a:ext cx="0" cy="0"/>
          <a:chOff x="0" y="0"/>
          <a:chExt cx="0" cy="0"/>
        </a:xfrm>
      </p:grpSpPr>
      <p:sp>
        <p:nvSpPr>
          <p:cNvPr id="141" name="Google Shape;141;p32"/>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32"/>
          <p:cNvSpPr>
            <a:spLocks noGrp="1"/>
          </p:cNvSpPr>
          <p:nvPr>
            <p:ph type="pic" idx="2"/>
          </p:nvPr>
        </p:nvSpPr>
        <p:spPr>
          <a:xfrm>
            <a:off x="5183188" y="987425"/>
            <a:ext cx="6172200" cy="4873500"/>
          </a:xfrm>
          <a:prstGeom prst="rect">
            <a:avLst/>
          </a:prstGeom>
          <a:noFill/>
          <a:ln>
            <a:noFill/>
          </a:ln>
        </p:spPr>
      </p:sp>
      <p:sp>
        <p:nvSpPr>
          <p:cNvPr id="143" name="Google Shape;143;p32"/>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44" name="Google Shape;144;p3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 name="Google Shape;145;p3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 name="Google Shape;146;p3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7"/>
        <p:cNvGrpSpPr/>
        <p:nvPr/>
      </p:nvGrpSpPr>
      <p:grpSpPr>
        <a:xfrm>
          <a:off x="0" y="0"/>
          <a:ext cx="0" cy="0"/>
          <a:chOff x="0" y="0"/>
          <a:chExt cx="0" cy="0"/>
        </a:xfrm>
      </p:grpSpPr>
      <p:sp>
        <p:nvSpPr>
          <p:cNvPr id="148" name="Google Shape;148;p3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33"/>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0" name="Google Shape;150;p3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3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p3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3"/>
        <p:cNvGrpSpPr/>
        <p:nvPr/>
      </p:nvGrpSpPr>
      <p:grpSpPr>
        <a:xfrm>
          <a:off x="0" y="0"/>
          <a:ext cx="0" cy="0"/>
          <a:chOff x="0" y="0"/>
          <a:chExt cx="0" cy="0"/>
        </a:xfrm>
      </p:grpSpPr>
      <p:sp>
        <p:nvSpPr>
          <p:cNvPr id="154" name="Google Shape;154;p34"/>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 name="Google Shape;155;p34"/>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 name="Google Shape;156;p3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p3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3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3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3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4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4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4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4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4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4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4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4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4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42"/>
          <p:cNvSpPr>
            <a:spLocks noGrp="1"/>
          </p:cNvSpPr>
          <p:nvPr>
            <p:ph type="pic" idx="2"/>
          </p:nvPr>
        </p:nvSpPr>
        <p:spPr>
          <a:xfrm>
            <a:off x="5183188" y="987425"/>
            <a:ext cx="6172200" cy="4873625"/>
          </a:xfrm>
          <a:prstGeom prst="rect">
            <a:avLst/>
          </a:prstGeom>
          <a:noFill/>
          <a:ln>
            <a:noFill/>
          </a:ln>
        </p:spPr>
      </p:sp>
      <p:sp>
        <p:nvSpPr>
          <p:cNvPr id="68" name="Google Shape;68;p4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Google Shape;10;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000000"/>
            </a:gs>
            <a:gs pos="74000">
              <a:srgbClr val="3A3A3A"/>
            </a:gs>
            <a:gs pos="83000">
              <a:srgbClr val="3A3A3A"/>
            </a:gs>
            <a:gs pos="100000">
              <a:srgbClr val="3A3A3A"/>
            </a:gs>
          </a:gsLst>
          <a:lin ang="5400012" scaled="0"/>
        </a:gradFill>
        <a:effectLst/>
      </p:bgPr>
    </p:bg>
    <p:spTree>
      <p:nvGrpSpPr>
        <p:cNvPr id="1" name="Shape 84"/>
        <p:cNvGrpSpPr/>
        <p:nvPr/>
      </p:nvGrpSpPr>
      <p:grpSpPr>
        <a:xfrm>
          <a:off x="0" y="0"/>
          <a:ext cx="0" cy="0"/>
          <a:chOff x="0" y="0"/>
          <a:chExt cx="0" cy="0"/>
        </a:xfrm>
      </p:grpSpPr>
      <p:sp>
        <p:nvSpPr>
          <p:cNvPr id="85" name="Google Shape;85;p2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6" name="Google Shape;86;p2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7" name="Google Shape;87;p2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8" name="Google Shape;88;p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9" name="Google Shape;89;p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2"/>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pic>
        <p:nvPicPr>
          <p:cNvPr id="168" name="Google Shape;168;g2d40096c95c_0_170"/>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169" name="Google Shape;169;g2d40096c95c_0_170"/>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GB" sz="4800" b="0" i="0" u="none" strike="noStrike" cap="none">
                <a:solidFill>
                  <a:srgbClr val="FFFFFF"/>
                </a:solidFill>
                <a:latin typeface="Comic Sans MS"/>
                <a:ea typeface="Comic Sans MS"/>
                <a:cs typeface="Comic Sans MS"/>
                <a:sym typeface="Comic Sans MS"/>
              </a:rPr>
              <a:t>Announcements</a:t>
            </a:r>
            <a:endParaRPr sz="4800" b="0" i="0" u="none" strike="noStrike" cap="none">
              <a:solidFill>
                <a:srgbClr val="FFFFFF"/>
              </a:solidFill>
              <a:latin typeface="Comic Sans MS"/>
              <a:ea typeface="Comic Sans MS"/>
              <a:cs typeface="Comic Sans MS"/>
              <a:sym typeface="Comic Sans MS"/>
            </a:endParaRPr>
          </a:p>
        </p:txBody>
      </p:sp>
      <p:sp>
        <p:nvSpPr>
          <p:cNvPr id="170" name="Google Shape;170;g2d40096c95c_0_170"/>
          <p:cNvSpPr txBox="1"/>
          <p:nvPr/>
        </p:nvSpPr>
        <p:spPr>
          <a:xfrm>
            <a:off x="1536600" y="2288138"/>
            <a:ext cx="9118800" cy="677100"/>
          </a:xfrm>
          <a:prstGeom prst="rect">
            <a:avLst/>
          </a:prstGeom>
          <a:noFill/>
          <a:ln>
            <a:noFill/>
          </a:ln>
        </p:spPr>
        <p:txBody>
          <a:bodyPr spcFirstLastPara="1" wrap="square" lIns="91425" tIns="91425" rIns="91425" bIns="91425" anchor="t" anchorCtr="0">
            <a:spAutoFit/>
          </a:bodyPr>
          <a:lstStyle/>
          <a:p>
            <a:pPr marL="457200" marR="0" lvl="0" indent="-431800" algn="l" rtl="0">
              <a:lnSpc>
                <a:spcPct val="100000"/>
              </a:lnSpc>
              <a:spcBef>
                <a:spcPts val="0"/>
              </a:spcBef>
              <a:spcAft>
                <a:spcPts val="0"/>
              </a:spcAft>
              <a:buClr>
                <a:schemeClr val="lt1"/>
              </a:buClr>
              <a:buSzPts val="3200"/>
              <a:buFont typeface="Comic Sans MS"/>
              <a:buChar char="●"/>
            </a:pPr>
            <a:r>
              <a:rPr lang="en-GB" sz="3200">
                <a:solidFill>
                  <a:schemeClr val="lt1"/>
                </a:solidFill>
                <a:latin typeface="Comic Sans MS"/>
                <a:ea typeface="Comic Sans MS"/>
                <a:cs typeface="Comic Sans MS"/>
                <a:sym typeface="Comic Sans MS"/>
              </a:rPr>
              <a:t>Hack The Box Practice CTF for Beginners</a:t>
            </a:r>
            <a:endParaRPr sz="3200" b="0" i="0" u="none" strike="noStrike" cap="none">
              <a:solidFill>
                <a:schemeClr val="lt1"/>
              </a:solidFill>
              <a:latin typeface="Comic Sans MS"/>
              <a:ea typeface="Comic Sans MS"/>
              <a:cs typeface="Comic Sans MS"/>
              <a:sym typeface="Comic Sans MS"/>
            </a:endParaRPr>
          </a:p>
        </p:txBody>
      </p:sp>
      <p:sp>
        <p:nvSpPr>
          <p:cNvPr id="171" name="Google Shape;171;g2d40096c95c_0_170"/>
          <p:cNvSpPr txBox="1"/>
          <p:nvPr/>
        </p:nvSpPr>
        <p:spPr>
          <a:xfrm>
            <a:off x="1536600" y="1508550"/>
            <a:ext cx="9118800" cy="677100"/>
          </a:xfrm>
          <a:prstGeom prst="rect">
            <a:avLst/>
          </a:prstGeom>
          <a:noFill/>
          <a:ln>
            <a:noFill/>
          </a:ln>
        </p:spPr>
        <p:txBody>
          <a:bodyPr spcFirstLastPara="1" wrap="square" lIns="91425" tIns="91425" rIns="91425" bIns="91425" anchor="t" anchorCtr="0">
            <a:spAutoFit/>
          </a:bodyPr>
          <a:lstStyle/>
          <a:p>
            <a:pPr marL="457200" marR="0" lvl="0" indent="-431800" algn="l" rtl="0">
              <a:lnSpc>
                <a:spcPct val="100000"/>
              </a:lnSpc>
              <a:spcBef>
                <a:spcPts val="0"/>
              </a:spcBef>
              <a:spcAft>
                <a:spcPts val="0"/>
              </a:spcAft>
              <a:buClr>
                <a:schemeClr val="lt1"/>
              </a:buClr>
              <a:buSzPts val="3200"/>
              <a:buFont typeface="Comic Sans MS"/>
              <a:buChar char="●"/>
            </a:pPr>
            <a:r>
              <a:rPr lang="en-GB" sz="3200">
                <a:solidFill>
                  <a:schemeClr val="lt1"/>
                </a:solidFill>
                <a:latin typeface="Comic Sans MS"/>
                <a:ea typeface="Comic Sans MS"/>
                <a:cs typeface="Comic Sans MS"/>
                <a:sym typeface="Comic Sans MS"/>
              </a:rPr>
              <a:t>CTF Club</a:t>
            </a:r>
            <a:endParaRPr sz="3200" b="0" i="0" u="none" strike="noStrike" cap="none">
              <a:solidFill>
                <a:schemeClr val="lt1"/>
              </a:solidFill>
              <a:latin typeface="Comic Sans MS"/>
              <a:ea typeface="Comic Sans MS"/>
              <a:cs typeface="Comic Sans MS"/>
              <a:sym typeface="Comic Sans MS"/>
            </a:endParaRPr>
          </a:p>
        </p:txBody>
      </p:sp>
      <p:sp>
        <p:nvSpPr>
          <p:cNvPr id="172" name="Google Shape;172;g2d40096c95c_0_170"/>
          <p:cNvSpPr txBox="1"/>
          <p:nvPr/>
        </p:nvSpPr>
        <p:spPr>
          <a:xfrm>
            <a:off x="1536600" y="3059738"/>
            <a:ext cx="9118800" cy="677100"/>
          </a:xfrm>
          <a:prstGeom prst="rect">
            <a:avLst/>
          </a:prstGeom>
          <a:noFill/>
          <a:ln>
            <a:noFill/>
          </a:ln>
        </p:spPr>
        <p:txBody>
          <a:bodyPr spcFirstLastPara="1" wrap="square" lIns="91425" tIns="91425" rIns="91425" bIns="91425" anchor="t" anchorCtr="0">
            <a:spAutoFit/>
          </a:bodyPr>
          <a:lstStyle/>
          <a:p>
            <a:pPr marL="457200" marR="0" lvl="0" indent="-431800" algn="l" rtl="0">
              <a:lnSpc>
                <a:spcPct val="100000"/>
              </a:lnSpc>
              <a:spcBef>
                <a:spcPts val="0"/>
              </a:spcBef>
              <a:spcAft>
                <a:spcPts val="0"/>
              </a:spcAft>
              <a:buClr>
                <a:schemeClr val="lt1"/>
              </a:buClr>
              <a:buSzPts val="3200"/>
              <a:buFont typeface="Comic Sans MS"/>
              <a:buChar char="●"/>
            </a:pPr>
            <a:r>
              <a:rPr lang="en-GB" sz="3200">
                <a:solidFill>
                  <a:schemeClr val="lt1"/>
                </a:solidFill>
                <a:latin typeface="Comic Sans MS"/>
                <a:ea typeface="Comic Sans MS"/>
                <a:cs typeface="Comic Sans MS"/>
                <a:sym typeface="Comic Sans MS"/>
              </a:rPr>
              <a:t>Christmas Meal</a:t>
            </a:r>
            <a:endParaRPr sz="3200">
              <a:solidFill>
                <a:schemeClr val="lt1"/>
              </a:solidFill>
              <a:latin typeface="Comic Sans MS"/>
              <a:ea typeface="Comic Sans MS"/>
              <a:cs typeface="Comic Sans MS"/>
              <a:sym typeface="Comic Sans MS"/>
            </a:endParaRPr>
          </a:p>
        </p:txBody>
      </p:sp>
      <p:sp>
        <p:nvSpPr>
          <p:cNvPr id="173" name="Google Shape;173;g2d40096c95c_0_170"/>
          <p:cNvSpPr txBox="1"/>
          <p:nvPr/>
        </p:nvSpPr>
        <p:spPr>
          <a:xfrm>
            <a:off x="1536600" y="3736838"/>
            <a:ext cx="9118800" cy="677100"/>
          </a:xfrm>
          <a:prstGeom prst="rect">
            <a:avLst/>
          </a:prstGeom>
          <a:noFill/>
          <a:ln>
            <a:noFill/>
          </a:ln>
        </p:spPr>
        <p:txBody>
          <a:bodyPr spcFirstLastPara="1" wrap="square" lIns="91425" tIns="91425" rIns="91425" bIns="91425" anchor="t" anchorCtr="0">
            <a:spAutoFit/>
          </a:bodyPr>
          <a:lstStyle/>
          <a:p>
            <a:pPr marL="457200" marR="0" lvl="0" indent="-431800" algn="l" rtl="0">
              <a:lnSpc>
                <a:spcPct val="100000"/>
              </a:lnSpc>
              <a:spcBef>
                <a:spcPts val="0"/>
              </a:spcBef>
              <a:spcAft>
                <a:spcPts val="0"/>
              </a:spcAft>
              <a:buClr>
                <a:schemeClr val="lt1"/>
              </a:buClr>
              <a:buSzPts val="3200"/>
              <a:buFont typeface="Comic Sans MS"/>
              <a:buChar char="●"/>
            </a:pPr>
            <a:r>
              <a:rPr lang="en-GB" sz="3200">
                <a:solidFill>
                  <a:schemeClr val="lt1"/>
                </a:solidFill>
                <a:latin typeface="Comic Sans MS"/>
                <a:ea typeface="Comic Sans MS"/>
                <a:cs typeface="Comic Sans MS"/>
                <a:sym typeface="Comic Sans MS"/>
              </a:rPr>
              <a:t>CEM Careers Event</a:t>
            </a:r>
            <a:endParaRPr sz="3200">
              <a:solidFill>
                <a:schemeClr val="lt1"/>
              </a:solidFill>
              <a:latin typeface="Comic Sans MS"/>
              <a:ea typeface="Comic Sans MS"/>
              <a:cs typeface="Comic Sans MS"/>
              <a:sym typeface="Comic Sans M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1"/>
                                        </p:tgtEl>
                                        <p:attrNameLst>
                                          <p:attrName>style.visibility</p:attrName>
                                        </p:attrNameLst>
                                      </p:cBhvr>
                                      <p:to>
                                        <p:strVal val="visible"/>
                                      </p:to>
                                    </p:set>
                                    <p:anim calcmode="lin" valueType="num">
                                      <p:cBhvr additive="base">
                                        <p:cTn id="7" dur="1000"/>
                                        <p:tgtEl>
                                          <p:spTgt spid="17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70"/>
                                        </p:tgtEl>
                                        <p:attrNameLst>
                                          <p:attrName>style.visibility</p:attrName>
                                        </p:attrNameLst>
                                      </p:cBhvr>
                                      <p:to>
                                        <p:strVal val="visible"/>
                                      </p:to>
                                    </p:set>
                                    <p:anim calcmode="lin" valueType="num">
                                      <p:cBhvr additive="base">
                                        <p:cTn id="12" dur="1000"/>
                                        <p:tgtEl>
                                          <p:spTgt spid="170"/>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72"/>
                                        </p:tgtEl>
                                        <p:attrNameLst>
                                          <p:attrName>style.visibility</p:attrName>
                                        </p:attrNameLst>
                                      </p:cBhvr>
                                      <p:to>
                                        <p:strVal val="visible"/>
                                      </p:to>
                                    </p:set>
                                    <p:anim calcmode="lin" valueType="num">
                                      <p:cBhvr additive="base">
                                        <p:cTn id="17" dur="1000"/>
                                        <p:tgtEl>
                                          <p:spTgt spid="17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g30a1e5d8e44_0_1"/>
          <p:cNvPicPr preferRelativeResize="0"/>
          <p:nvPr/>
        </p:nvPicPr>
        <p:blipFill rotWithShape="1">
          <a:blip r:embed="rId3">
            <a:alphaModFix/>
          </a:blip>
          <a:srcRect/>
          <a:stretch/>
        </p:blipFill>
        <p:spPr>
          <a:xfrm>
            <a:off x="10838330" y="5233940"/>
            <a:ext cx="1171969" cy="1365944"/>
          </a:xfrm>
          <a:prstGeom prst="rect">
            <a:avLst/>
          </a:prstGeom>
          <a:noFill/>
          <a:ln>
            <a:noFill/>
          </a:ln>
        </p:spPr>
      </p:pic>
      <p:pic>
        <p:nvPicPr>
          <p:cNvPr id="180" name="Google Shape;180;g30a1e5d8e44_0_1"/>
          <p:cNvPicPr preferRelativeResize="0"/>
          <p:nvPr/>
        </p:nvPicPr>
        <p:blipFill>
          <a:blip r:embed="rId4">
            <a:alphaModFix/>
          </a:blip>
          <a:stretch>
            <a:fillRect/>
          </a:stretch>
        </p:blipFill>
        <p:spPr>
          <a:xfrm>
            <a:off x="2819400" y="152400"/>
            <a:ext cx="6553200" cy="655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186" name="Google Shape;186;g306c01dda16_0_0"/>
          <p:cNvPicPr preferRelativeResize="0"/>
          <p:nvPr/>
        </p:nvPicPr>
        <p:blipFill rotWithShape="1">
          <a:blip r:embed="rId3">
            <a:alphaModFix/>
          </a:blip>
          <a:srcRect/>
          <a:stretch/>
        </p:blipFill>
        <p:spPr>
          <a:xfrm>
            <a:off x="0" y="0"/>
            <a:ext cx="12192000" cy="685801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308c0d0a792_0_301"/>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SzPts val="6000"/>
              <a:buNone/>
            </a:pPr>
            <a:endParaRPr/>
          </a:p>
        </p:txBody>
      </p:sp>
      <p:pic>
        <p:nvPicPr>
          <p:cNvPr id="193" name="Google Shape;193;g308c0d0a792_0_301"/>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194" name="Google Shape;194;g308c0d0a792_0_301"/>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1000"/>
              </a:spcBef>
              <a:spcAft>
                <a:spcPts val="0"/>
              </a:spcAft>
              <a:buSzPts val="2400"/>
              <a:buNone/>
            </a:pPr>
            <a:endParaRPr/>
          </a:p>
        </p:txBody>
      </p:sp>
      <p:sp>
        <p:nvSpPr>
          <p:cNvPr id="195" name="Google Shape;195;g308c0d0a792_0_301"/>
          <p:cNvSpPr txBox="1"/>
          <p:nvPr/>
        </p:nvSpPr>
        <p:spPr>
          <a:xfrm>
            <a:off x="3754650" y="1068625"/>
            <a:ext cx="4682700" cy="606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GB" sz="2800" b="0" i="0" u="none" strike="noStrike" cap="none">
                <a:solidFill>
                  <a:schemeClr val="lt1"/>
                </a:solidFill>
                <a:latin typeface="Consolas"/>
                <a:ea typeface="Consolas"/>
                <a:cs typeface="Consolas"/>
                <a:sym typeface="Consolas"/>
              </a:rPr>
              <a:t>D0n’t D0 ill3gal Sh1t !</a:t>
            </a:r>
            <a:r>
              <a:rPr lang="en-GB" sz="2800" b="0" i="0" u="none" strike="noStrike" cap="none">
                <a:solidFill>
                  <a:schemeClr val="dk1"/>
                </a:solidFill>
                <a:latin typeface="Calibri"/>
                <a:ea typeface="Calibri"/>
                <a:cs typeface="Calibri"/>
                <a:sym typeface="Calibri"/>
              </a:rPr>
              <a:t> </a:t>
            </a:r>
            <a:endParaRPr sz="2800" b="0" i="0" u="none" strike="noStrike" cap="none">
              <a:solidFill>
                <a:schemeClr val="dk1"/>
              </a:solidFill>
              <a:latin typeface="Calibri"/>
              <a:ea typeface="Calibri"/>
              <a:cs typeface="Calibri"/>
              <a:sym typeface="Calibri"/>
            </a:endParaRPr>
          </a:p>
        </p:txBody>
      </p:sp>
      <p:pic>
        <p:nvPicPr>
          <p:cNvPr id="196" name="Google Shape;196;g308c0d0a792_0_301"/>
          <p:cNvPicPr preferRelativeResize="0"/>
          <p:nvPr/>
        </p:nvPicPr>
        <p:blipFill rotWithShape="1">
          <a:blip r:embed="rId4">
            <a:alphaModFix/>
          </a:blip>
          <a:srcRect l="12814" r="24057"/>
          <a:stretch/>
        </p:blipFill>
        <p:spPr>
          <a:xfrm>
            <a:off x="2043550" y="2417350"/>
            <a:ext cx="2390400" cy="2840400"/>
          </a:xfrm>
          <a:prstGeom prst="flowChartAlternateProcess">
            <a:avLst/>
          </a:prstGeom>
          <a:noFill/>
          <a:ln>
            <a:noFill/>
          </a:ln>
        </p:spPr>
      </p:pic>
      <p:pic>
        <p:nvPicPr>
          <p:cNvPr id="197" name="Google Shape;197;g308c0d0a792_0_301"/>
          <p:cNvPicPr preferRelativeResize="0"/>
          <p:nvPr/>
        </p:nvPicPr>
        <p:blipFill rotWithShape="1">
          <a:blip r:embed="rId5">
            <a:alphaModFix/>
          </a:blip>
          <a:srcRect/>
          <a:stretch/>
        </p:blipFill>
        <p:spPr>
          <a:xfrm>
            <a:off x="4811401" y="2552950"/>
            <a:ext cx="2569200" cy="2569200"/>
          </a:xfrm>
          <a:prstGeom prst="rect">
            <a:avLst/>
          </a:prstGeom>
          <a:noFill/>
          <a:ln>
            <a:noFill/>
          </a:ln>
        </p:spPr>
      </p:pic>
      <p:pic>
        <p:nvPicPr>
          <p:cNvPr id="198" name="Google Shape;198;g308c0d0a792_0_301"/>
          <p:cNvPicPr preferRelativeResize="0"/>
          <p:nvPr/>
        </p:nvPicPr>
        <p:blipFill rotWithShape="1">
          <a:blip r:embed="rId6">
            <a:alphaModFix/>
          </a:blip>
          <a:srcRect l="14408" r="14394"/>
          <a:stretch/>
        </p:blipFill>
        <p:spPr>
          <a:xfrm>
            <a:off x="7758038" y="2441038"/>
            <a:ext cx="2980500" cy="2793000"/>
          </a:xfrm>
          <a:prstGeom prst="flowChartAlternateProcess">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g308c0d0a792_0_286"/>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SzPts val="6000"/>
              <a:buNone/>
            </a:pPr>
            <a:endParaRPr/>
          </a:p>
        </p:txBody>
      </p:sp>
      <p:sp>
        <p:nvSpPr>
          <p:cNvPr id="236" name="Google Shape;236;g308c0d0a792_0_286"/>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1000"/>
              </a:spcBef>
              <a:spcAft>
                <a:spcPts val="0"/>
              </a:spcAft>
              <a:buSzPts val="2400"/>
              <a:buNone/>
            </a:pPr>
            <a:endParaRPr/>
          </a:p>
        </p:txBody>
      </p:sp>
      <p:pic>
        <p:nvPicPr>
          <p:cNvPr id="237" name="Google Shape;237;g308c0d0a792_0_286"/>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38" name="Google Shape;238;g308c0d0a792_0_286"/>
          <p:cNvPicPr preferRelativeResize="0"/>
          <p:nvPr/>
        </p:nvPicPr>
        <p:blipFill>
          <a:blip r:embed="rId4">
            <a:alphaModFix/>
          </a:blip>
          <a:stretch>
            <a:fillRect/>
          </a:stretch>
        </p:blipFill>
        <p:spPr>
          <a:xfrm>
            <a:off x="2746850" y="933877"/>
            <a:ext cx="6698300" cy="4990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g308c0d0a792_0_294"/>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SzPts val="6000"/>
              <a:buNone/>
            </a:pPr>
            <a:endParaRPr/>
          </a:p>
        </p:txBody>
      </p:sp>
      <p:sp>
        <p:nvSpPr>
          <p:cNvPr id="245" name="Google Shape;245;g308c0d0a792_0_294"/>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1000"/>
              </a:spcBef>
              <a:spcAft>
                <a:spcPts val="0"/>
              </a:spcAft>
              <a:buSzPts val="2400"/>
              <a:buNone/>
            </a:pPr>
            <a:endParaRPr/>
          </a:p>
        </p:txBody>
      </p:sp>
      <p:pic>
        <p:nvPicPr>
          <p:cNvPr id="246" name="Google Shape;246;g308c0d0a792_0_294"/>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247" name="Google Shape;247;g308c0d0a792_0_294"/>
          <p:cNvSpPr txBox="1"/>
          <p:nvPr/>
        </p:nvSpPr>
        <p:spPr>
          <a:xfrm>
            <a:off x="2894600" y="672175"/>
            <a:ext cx="6525000" cy="78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900">
                <a:solidFill>
                  <a:schemeClr val="lt1"/>
                </a:solidFill>
                <a:latin typeface="EB Garamond"/>
                <a:ea typeface="EB Garamond"/>
                <a:cs typeface="EB Garamond"/>
                <a:sym typeface="EB Garamond"/>
              </a:rPr>
              <a:t>What is BeEF?</a:t>
            </a:r>
            <a:endParaRPr sz="3900">
              <a:solidFill>
                <a:schemeClr val="lt1"/>
              </a:solidFill>
              <a:latin typeface="EB Garamond"/>
              <a:ea typeface="EB Garamond"/>
              <a:cs typeface="EB Garamond"/>
              <a:sym typeface="EB Garamond"/>
            </a:endParaRPr>
          </a:p>
        </p:txBody>
      </p:sp>
      <p:sp>
        <p:nvSpPr>
          <p:cNvPr id="248" name="Google Shape;248;g308c0d0a792_0_294"/>
          <p:cNvSpPr txBox="1"/>
          <p:nvPr/>
        </p:nvSpPr>
        <p:spPr>
          <a:xfrm>
            <a:off x="1410950" y="1922625"/>
            <a:ext cx="9446700" cy="3094500"/>
          </a:xfrm>
          <a:prstGeom prst="rect">
            <a:avLst/>
          </a:prstGeom>
          <a:noFill/>
          <a:ln>
            <a:noFill/>
          </a:ln>
        </p:spPr>
        <p:txBody>
          <a:bodyPr spcFirstLastPara="1" wrap="square" lIns="91425" tIns="91425" rIns="91425" bIns="91425" anchor="t" anchorCtr="0">
            <a:noAutofit/>
          </a:bodyPr>
          <a:lstStyle/>
          <a:p>
            <a:pPr marL="457200" lvl="0" indent="-406400" algn="l" rtl="0">
              <a:spcBef>
                <a:spcPts val="0"/>
              </a:spcBef>
              <a:spcAft>
                <a:spcPts val="0"/>
              </a:spcAft>
              <a:buClr>
                <a:schemeClr val="lt1"/>
              </a:buClr>
              <a:buSzPts val="2800"/>
              <a:buFont typeface="EB Garamond"/>
              <a:buChar char="-"/>
            </a:pPr>
            <a:r>
              <a:rPr lang="en-GB" sz="2800">
                <a:solidFill>
                  <a:schemeClr val="lt1"/>
                </a:solidFill>
                <a:latin typeface="EB Garamond"/>
                <a:ea typeface="EB Garamond"/>
                <a:cs typeface="EB Garamond"/>
                <a:sym typeface="EB Garamond"/>
              </a:rPr>
              <a:t>Browser Exploitation Framework</a:t>
            </a:r>
            <a:endParaRPr sz="2800">
              <a:solidFill>
                <a:schemeClr val="lt1"/>
              </a:solidFill>
              <a:latin typeface="EB Garamond"/>
              <a:ea typeface="EB Garamond"/>
              <a:cs typeface="EB Garamond"/>
              <a:sym typeface="EB Garamond"/>
            </a:endParaRPr>
          </a:p>
          <a:p>
            <a:pPr marL="457200" lvl="0" indent="-406400" algn="l" rtl="0">
              <a:spcBef>
                <a:spcPts val="0"/>
              </a:spcBef>
              <a:spcAft>
                <a:spcPts val="0"/>
              </a:spcAft>
              <a:buClr>
                <a:schemeClr val="lt1"/>
              </a:buClr>
              <a:buSzPts val="2800"/>
              <a:buFont typeface="EB Garamond"/>
              <a:buChar char="-"/>
            </a:pPr>
            <a:r>
              <a:rPr lang="en-GB" sz="2800">
                <a:solidFill>
                  <a:schemeClr val="lt1"/>
                </a:solidFill>
                <a:latin typeface="EB Garamond"/>
                <a:ea typeface="EB Garamond"/>
                <a:cs typeface="EB Garamond"/>
                <a:sym typeface="EB Garamond"/>
              </a:rPr>
              <a:t>A piece of malicious JavaScript that allows communication between an attacker and a victim</a:t>
            </a:r>
            <a:endParaRPr sz="2800">
              <a:solidFill>
                <a:schemeClr val="lt1"/>
              </a:solidFill>
              <a:latin typeface="EB Garamond"/>
              <a:ea typeface="EB Garamond"/>
              <a:cs typeface="EB Garamond"/>
              <a:sym typeface="EB Garamond"/>
            </a:endParaRPr>
          </a:p>
          <a:p>
            <a:pPr marL="457200" lvl="0" indent="-406400" algn="l" rtl="0">
              <a:spcBef>
                <a:spcPts val="0"/>
              </a:spcBef>
              <a:spcAft>
                <a:spcPts val="0"/>
              </a:spcAft>
              <a:buClr>
                <a:schemeClr val="lt1"/>
              </a:buClr>
              <a:buSzPts val="2800"/>
              <a:buFont typeface="EB Garamond"/>
              <a:buChar char="-"/>
            </a:pPr>
            <a:r>
              <a:rPr lang="en-GB" sz="2800">
                <a:solidFill>
                  <a:schemeClr val="lt1"/>
                </a:solidFill>
                <a:latin typeface="EB Garamond"/>
                <a:ea typeface="EB Garamond"/>
                <a:cs typeface="EB Garamond"/>
                <a:sym typeface="EB Garamond"/>
              </a:rPr>
              <a:t>Good because when chained with other TTPs* it can be present within any site!</a:t>
            </a:r>
            <a:endParaRPr sz="2800">
              <a:solidFill>
                <a:schemeClr val="lt1"/>
              </a:solidFill>
              <a:latin typeface="EB Garamond"/>
              <a:ea typeface="EB Garamond"/>
              <a:cs typeface="EB Garamond"/>
              <a:sym typeface="EB Garamon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g2d40096c95c_0_266"/>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SzPts val="6000"/>
              <a:buNone/>
            </a:pPr>
            <a:endParaRPr/>
          </a:p>
        </p:txBody>
      </p:sp>
      <p:sp>
        <p:nvSpPr>
          <p:cNvPr id="255" name="Google Shape;255;g2d40096c95c_0_266"/>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1000"/>
              </a:spcBef>
              <a:spcAft>
                <a:spcPts val="0"/>
              </a:spcAft>
              <a:buSzPts val="2400"/>
              <a:buNone/>
            </a:pPr>
            <a:endParaRPr/>
          </a:p>
        </p:txBody>
      </p:sp>
      <p:pic>
        <p:nvPicPr>
          <p:cNvPr id="256" name="Google Shape;256;g2d40096c95c_0_266"/>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257" name="Google Shape;257;g2d40096c95c_0_266"/>
          <p:cNvSpPr txBox="1"/>
          <p:nvPr/>
        </p:nvSpPr>
        <p:spPr>
          <a:xfrm>
            <a:off x="2894600" y="672175"/>
            <a:ext cx="6525000" cy="78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900">
                <a:solidFill>
                  <a:schemeClr val="lt1"/>
                </a:solidFill>
                <a:latin typeface="EB Garamond"/>
                <a:ea typeface="EB Garamond"/>
                <a:cs typeface="EB Garamond"/>
                <a:sym typeface="EB Garamond"/>
              </a:rPr>
              <a:t>What can you do with it</a:t>
            </a:r>
            <a:endParaRPr sz="3900">
              <a:solidFill>
                <a:schemeClr val="lt1"/>
              </a:solidFill>
              <a:latin typeface="EB Garamond"/>
              <a:ea typeface="EB Garamond"/>
              <a:cs typeface="EB Garamond"/>
              <a:sym typeface="EB Garamond"/>
            </a:endParaRPr>
          </a:p>
        </p:txBody>
      </p:sp>
      <p:sp>
        <p:nvSpPr>
          <p:cNvPr id="258" name="Google Shape;258;g2d40096c95c_0_266"/>
          <p:cNvSpPr txBox="1"/>
          <p:nvPr/>
        </p:nvSpPr>
        <p:spPr>
          <a:xfrm>
            <a:off x="1410950" y="1922625"/>
            <a:ext cx="9446700" cy="3094500"/>
          </a:xfrm>
          <a:prstGeom prst="rect">
            <a:avLst/>
          </a:prstGeom>
          <a:noFill/>
          <a:ln>
            <a:noFill/>
          </a:ln>
        </p:spPr>
        <p:txBody>
          <a:bodyPr spcFirstLastPara="1" wrap="square" lIns="91425" tIns="91425" rIns="91425" bIns="91425" anchor="t" anchorCtr="0">
            <a:noAutofit/>
          </a:bodyPr>
          <a:lstStyle/>
          <a:p>
            <a:pPr marL="457200" lvl="0" indent="-406400" algn="l" rtl="0">
              <a:spcBef>
                <a:spcPts val="0"/>
              </a:spcBef>
              <a:spcAft>
                <a:spcPts val="0"/>
              </a:spcAft>
              <a:buClr>
                <a:schemeClr val="lt1"/>
              </a:buClr>
              <a:buSzPts val="2800"/>
              <a:buFont typeface="EB Garamond"/>
              <a:buChar char="-"/>
            </a:pPr>
            <a:r>
              <a:rPr lang="en-GB" sz="2800">
                <a:solidFill>
                  <a:schemeClr val="lt1"/>
                </a:solidFill>
                <a:latin typeface="EB Garamond"/>
                <a:ea typeface="EB Garamond"/>
                <a:cs typeface="EB Garamond"/>
                <a:sym typeface="EB Garamond"/>
              </a:rPr>
              <a:t>Take a screenshot of the victims browser window</a:t>
            </a:r>
            <a:endParaRPr sz="2800">
              <a:solidFill>
                <a:schemeClr val="lt1"/>
              </a:solidFill>
              <a:latin typeface="EB Garamond"/>
              <a:ea typeface="EB Garamond"/>
              <a:cs typeface="EB Garamond"/>
              <a:sym typeface="EB Garamond"/>
            </a:endParaRPr>
          </a:p>
          <a:p>
            <a:pPr marL="457200" lvl="0" indent="-406400" algn="l" rtl="0">
              <a:spcBef>
                <a:spcPts val="0"/>
              </a:spcBef>
              <a:spcAft>
                <a:spcPts val="0"/>
              </a:spcAft>
              <a:buClr>
                <a:schemeClr val="lt1"/>
              </a:buClr>
              <a:buSzPts val="2800"/>
              <a:buFont typeface="EB Garamond"/>
              <a:buChar char="-"/>
            </a:pPr>
            <a:r>
              <a:rPr lang="en-GB" sz="2800">
                <a:solidFill>
                  <a:schemeClr val="lt1"/>
                </a:solidFill>
                <a:latin typeface="EB Garamond"/>
                <a:ea typeface="EB Garamond"/>
                <a:cs typeface="EB Garamond"/>
                <a:sym typeface="EB Garamond"/>
              </a:rPr>
              <a:t>Turn on their webcam (will prompt for permission)</a:t>
            </a:r>
            <a:endParaRPr sz="2800">
              <a:solidFill>
                <a:schemeClr val="lt1"/>
              </a:solidFill>
              <a:latin typeface="EB Garamond"/>
              <a:ea typeface="EB Garamond"/>
              <a:cs typeface="EB Garamond"/>
              <a:sym typeface="EB Garamond"/>
            </a:endParaRPr>
          </a:p>
          <a:p>
            <a:pPr marL="457200" lvl="0" indent="-406400" algn="l" rtl="0">
              <a:spcBef>
                <a:spcPts val="0"/>
              </a:spcBef>
              <a:spcAft>
                <a:spcPts val="0"/>
              </a:spcAft>
              <a:buClr>
                <a:schemeClr val="lt1"/>
              </a:buClr>
              <a:buSzPts val="2800"/>
              <a:buFont typeface="EB Garamond"/>
              <a:buChar char="-"/>
            </a:pPr>
            <a:r>
              <a:rPr lang="en-GB" sz="2800">
                <a:solidFill>
                  <a:schemeClr val="lt1"/>
                </a:solidFill>
                <a:latin typeface="EB Garamond"/>
                <a:ea typeface="EB Garamond"/>
                <a:cs typeface="EB Garamond"/>
                <a:sym typeface="EB Garamond"/>
              </a:rPr>
              <a:t>Get rough geolocation data</a:t>
            </a:r>
            <a:endParaRPr sz="2800">
              <a:solidFill>
                <a:schemeClr val="lt1"/>
              </a:solidFill>
              <a:latin typeface="EB Garamond"/>
              <a:ea typeface="EB Garamond"/>
              <a:cs typeface="EB Garamond"/>
              <a:sym typeface="EB Garamond"/>
            </a:endParaRPr>
          </a:p>
          <a:p>
            <a:pPr marL="457200" lvl="0" indent="-406400" algn="l" rtl="0">
              <a:spcBef>
                <a:spcPts val="0"/>
              </a:spcBef>
              <a:spcAft>
                <a:spcPts val="0"/>
              </a:spcAft>
              <a:buClr>
                <a:schemeClr val="lt1"/>
              </a:buClr>
              <a:buSzPts val="2800"/>
              <a:buFont typeface="EB Garamond"/>
              <a:buChar char="-"/>
            </a:pPr>
            <a:r>
              <a:rPr lang="en-GB" sz="2800">
                <a:solidFill>
                  <a:schemeClr val="lt1"/>
                </a:solidFill>
                <a:latin typeface="EB Garamond"/>
                <a:ea typeface="EB Garamond"/>
                <a:cs typeface="EB Garamond"/>
                <a:sym typeface="EB Garamond"/>
              </a:rPr>
              <a:t>Use it to stage a further attack using Metasploit</a:t>
            </a:r>
            <a:endParaRPr sz="2800">
              <a:solidFill>
                <a:schemeClr val="lt1"/>
              </a:solidFill>
              <a:latin typeface="EB Garamond"/>
              <a:ea typeface="EB Garamond"/>
              <a:cs typeface="EB Garamond"/>
              <a:sym typeface="EB Garamond"/>
            </a:endParaRPr>
          </a:p>
          <a:p>
            <a:pPr marL="457200" lvl="0" indent="-406400" algn="l" rtl="0">
              <a:spcBef>
                <a:spcPts val="0"/>
              </a:spcBef>
              <a:spcAft>
                <a:spcPts val="0"/>
              </a:spcAft>
              <a:buClr>
                <a:schemeClr val="lt1"/>
              </a:buClr>
              <a:buSzPts val="2800"/>
              <a:buFont typeface="EB Garamond"/>
              <a:buChar char="-"/>
            </a:pPr>
            <a:r>
              <a:rPr lang="en-GB" sz="2800">
                <a:solidFill>
                  <a:schemeClr val="lt1"/>
                </a:solidFill>
                <a:latin typeface="EB Garamond"/>
                <a:ea typeface="EB Garamond"/>
                <a:cs typeface="EB Garamond"/>
                <a:sym typeface="EB Garamond"/>
              </a:rPr>
              <a:t>Use it to assist with Social Engineering attacks</a:t>
            </a:r>
            <a:endParaRPr sz="2800">
              <a:solidFill>
                <a:schemeClr val="lt1"/>
              </a:solidFill>
              <a:latin typeface="EB Garamond"/>
              <a:ea typeface="EB Garamond"/>
              <a:cs typeface="EB Garamond"/>
              <a:sym typeface="EB Garamon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308c0d0a792_0_352"/>
          <p:cNvSpPr txBox="1">
            <a:spLocks noGrp="1"/>
          </p:cNvSpPr>
          <p:nvPr>
            <p:ph type="subTitle" idx="1"/>
          </p:nvPr>
        </p:nvSpPr>
        <p:spPr>
          <a:xfrm rot="10800000" flipH="1">
            <a:off x="2130275" y="4854582"/>
            <a:ext cx="1288500" cy="9573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2400"/>
              <a:buNone/>
            </a:pPr>
            <a:endParaRPr/>
          </a:p>
        </p:txBody>
      </p:sp>
      <p:sp>
        <p:nvSpPr>
          <p:cNvPr id="265" name="Google Shape;265;g308c0d0a792_0_352"/>
          <p:cNvSpPr txBox="1">
            <a:spLocks noGrp="1"/>
          </p:cNvSpPr>
          <p:nvPr>
            <p:ph type="ctrTitle"/>
          </p:nvPr>
        </p:nvSpPr>
        <p:spPr>
          <a:xfrm>
            <a:off x="2837575" y="1625837"/>
            <a:ext cx="2687400" cy="10263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6000"/>
              <a:buNone/>
            </a:pPr>
            <a:endParaRPr/>
          </a:p>
        </p:txBody>
      </p:sp>
      <p:pic>
        <p:nvPicPr>
          <p:cNvPr id="266" name="Google Shape;266;g308c0d0a792_0_352"/>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267" name="Google Shape;267;g308c0d0a792_0_352"/>
          <p:cNvSpPr txBox="1"/>
          <p:nvPr/>
        </p:nvSpPr>
        <p:spPr>
          <a:xfrm>
            <a:off x="4660925" y="810600"/>
            <a:ext cx="3000000" cy="9234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GB" sz="4800" b="0" i="0" u="none" strike="noStrike" cap="none">
                <a:solidFill>
                  <a:schemeClr val="lt1"/>
                </a:solidFill>
                <a:latin typeface="Spectral"/>
                <a:ea typeface="Spectral"/>
                <a:cs typeface="Spectral"/>
                <a:sym typeface="Spectral"/>
              </a:rPr>
              <a:t>Your turn!</a:t>
            </a:r>
            <a:endParaRPr sz="4800" b="0" i="0" u="none" strike="noStrike" cap="none">
              <a:solidFill>
                <a:schemeClr val="lt1"/>
              </a:solidFill>
              <a:latin typeface="Spectral"/>
              <a:ea typeface="Spectral"/>
              <a:cs typeface="Spectral"/>
              <a:sym typeface="Spectral"/>
            </a:endParaRPr>
          </a:p>
        </p:txBody>
      </p:sp>
      <p:pic>
        <p:nvPicPr>
          <p:cNvPr id="268" name="Google Shape;268;g308c0d0a792_0_352"/>
          <p:cNvPicPr preferRelativeResize="0"/>
          <p:nvPr/>
        </p:nvPicPr>
        <p:blipFill rotWithShape="1">
          <a:blip r:embed="rId4">
            <a:alphaModFix/>
          </a:blip>
          <a:srcRect/>
          <a:stretch/>
        </p:blipFill>
        <p:spPr>
          <a:xfrm>
            <a:off x="5449137" y="2094558"/>
            <a:ext cx="1423586" cy="1366244"/>
          </a:xfrm>
          <a:prstGeom prst="rect">
            <a:avLst/>
          </a:prstGeom>
          <a:noFill/>
          <a:ln>
            <a:noFill/>
          </a:ln>
        </p:spPr>
      </p:pic>
      <p:pic>
        <p:nvPicPr>
          <p:cNvPr id="269" name="Google Shape;269;g308c0d0a792_0_352"/>
          <p:cNvPicPr preferRelativeResize="0"/>
          <p:nvPr/>
        </p:nvPicPr>
        <p:blipFill rotWithShape="1">
          <a:blip r:embed="rId5">
            <a:alphaModFix/>
          </a:blip>
          <a:srcRect/>
          <a:stretch/>
        </p:blipFill>
        <p:spPr>
          <a:xfrm>
            <a:off x="4766479" y="3564367"/>
            <a:ext cx="2788900" cy="1121779"/>
          </a:xfrm>
          <a:prstGeom prst="rect">
            <a:avLst/>
          </a:prstGeom>
          <a:noFill/>
          <a:ln>
            <a:noFill/>
          </a:ln>
        </p:spPr>
      </p:pic>
    </p:spTree>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462</Words>
  <Application>Microsoft Macintosh PowerPoint</Application>
  <PresentationFormat>Widescreen</PresentationFormat>
  <Paragraphs>50</Paragraphs>
  <Slides>9</Slides>
  <Notes>9</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9</vt:i4>
      </vt:variant>
    </vt:vector>
  </HeadingPairs>
  <TitlesOfParts>
    <vt:vector size="17" baseType="lpstr">
      <vt:lpstr>Comic Sans MS</vt:lpstr>
      <vt:lpstr>Spectral</vt:lpstr>
      <vt:lpstr>EB Garamond</vt:lpstr>
      <vt:lpstr>Consolas</vt:lpstr>
      <vt:lpstr>Arial</vt:lpstr>
      <vt:lpstr>Calibri</vt:lpstr>
      <vt:lpstr>1_Office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Dilan Goodwin</cp:lastModifiedBy>
  <cp:revision>1</cp:revision>
  <dcterms:created xsi:type="dcterms:W3CDTF">2018-05-13T11:45:40Z</dcterms:created>
  <dcterms:modified xsi:type="dcterms:W3CDTF">2024-10-10T14:39:40Z</dcterms:modified>
</cp:coreProperties>
</file>